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8" r:id="rId3"/>
  </p:sldMasterIdLst>
  <p:notesMasterIdLst>
    <p:notesMasterId r:id="rId24"/>
  </p:notesMasterIdLst>
  <p:sldIdLst>
    <p:sldId id="256" r:id="rId4"/>
    <p:sldId id="257" r:id="rId5"/>
    <p:sldId id="258" r:id="rId6"/>
    <p:sldId id="259" r:id="rId7"/>
    <p:sldId id="260" r:id="rId8"/>
    <p:sldId id="261" r:id="rId9"/>
    <p:sldId id="262" r:id="rId10"/>
    <p:sldId id="270" r:id="rId11"/>
    <p:sldId id="263" r:id="rId12"/>
    <p:sldId id="264" r:id="rId13"/>
    <p:sldId id="271" r:id="rId14"/>
    <p:sldId id="265" r:id="rId15"/>
    <p:sldId id="273" r:id="rId16"/>
    <p:sldId id="266" r:id="rId17"/>
    <p:sldId id="269" r:id="rId18"/>
    <p:sldId id="267"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 d="100"/>
          <a:sy n="10" d="100"/>
        </p:scale>
        <p:origin x="-3168" y="-18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1235F-D07E-824F-A78A-92F4C2542A4E}" type="datetimeFigureOut">
              <a:rPr lang="it-IT" smtClean="0"/>
              <a:t>23/09/17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289A03-DF8E-9848-919A-DD7B6A735E78}" type="slidenum">
              <a:rPr lang="it-IT" smtClean="0"/>
              <a:t>‹n.›</a:t>
            </a:fld>
            <a:endParaRPr lang="it-IT"/>
          </a:p>
        </p:txBody>
      </p:sp>
    </p:spTree>
    <p:extLst>
      <p:ext uri="{BB962C8B-B14F-4D97-AF65-F5344CB8AC3E}">
        <p14:creationId xmlns:p14="http://schemas.microsoft.com/office/powerpoint/2010/main" val="5545726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B155B-9A7B-C745-B941-3BE10BF3E313}" type="slidenum">
              <a:rPr lang="fr-FR" sz="1200"/>
              <a:pPr/>
              <a:t>5</a:t>
            </a:fld>
            <a:endParaRPr lang="fr-FR" sz="120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FED8E95-32AD-8C40-8DB2-032B729AEE89}" type="slidenum">
              <a:rPr lang="it-IT" sz="1200">
                <a:latin typeface="Arial" charset="0"/>
              </a:rPr>
              <a:pPr eaLnBrk="1" fontAlgn="base" hangingPunct="1">
                <a:spcBef>
                  <a:spcPct val="0"/>
                </a:spcBef>
                <a:spcAft>
                  <a:spcPct val="0"/>
                </a:spcAft>
              </a:pPr>
              <a:t>13</a:t>
            </a:fld>
            <a:endParaRPr lang="it-IT" sz="1200">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it-IT">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t-IT" smtClean="0"/>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23/09/17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23/09/17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23/09/17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t-IT" smtClean="0"/>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1841103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7" name="Title 6"/>
          <p:cNvSpPr>
            <a:spLocks noGrp="1"/>
          </p:cNvSpPr>
          <p:nvPr>
            <p:ph type="title"/>
          </p:nvPr>
        </p:nvSpPr>
        <p:spPr/>
        <p:txBody>
          <a:bodyPr/>
          <a:lstStyle/>
          <a:p>
            <a:r>
              <a:rPr lang="it-IT" smtClean="0"/>
              <a:t>Fare clic per modificare stile</a:t>
            </a:r>
            <a:endParaRPr lang="en-US"/>
          </a:p>
        </p:txBody>
      </p:sp>
    </p:spTree>
    <p:extLst>
      <p:ext uri="{BB962C8B-B14F-4D97-AF65-F5344CB8AC3E}">
        <p14:creationId xmlns:p14="http://schemas.microsoft.com/office/powerpoint/2010/main" val="140584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t-IT" smtClean="0"/>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132308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369049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8" name="Footer Placeholder 7"/>
          <p:cNvSpPr>
            <a:spLocks noGrp="1"/>
          </p:cNvSpPr>
          <p:nvPr>
            <p:ph type="ftr" sz="quarter" idx="11"/>
          </p:nvPr>
        </p:nvSpPr>
        <p:spPr/>
        <p:txBody>
          <a:bodyPr/>
          <a:lstStyle/>
          <a:p>
            <a:endParaRPr lang="en-US">
              <a:solidFill>
                <a:srgbClr val="073E87"/>
              </a:solidFill>
              <a:latin typeface="Candara"/>
            </a:endParaRPr>
          </a:p>
        </p:txBody>
      </p:sp>
      <p:sp>
        <p:nvSpPr>
          <p:cNvPr id="9" name="Slide Number Placeholder 8"/>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1933176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4" name="Footer Placeholder 3"/>
          <p:cNvSpPr>
            <a:spLocks noGrp="1"/>
          </p:cNvSpPr>
          <p:nvPr>
            <p:ph type="ftr" sz="quarter" idx="11"/>
          </p:nvPr>
        </p:nvSpPr>
        <p:spPr/>
        <p:txBody>
          <a:bodyPr/>
          <a:lstStyle/>
          <a:p>
            <a:endParaRPr lang="en-US">
              <a:solidFill>
                <a:srgbClr val="073E87"/>
              </a:solidFill>
              <a:latin typeface="Candara"/>
            </a:endParaRPr>
          </a:p>
        </p:txBody>
      </p:sp>
      <p:sp>
        <p:nvSpPr>
          <p:cNvPr id="5" name="Slide Number Placeholder 4"/>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386898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3" name="Footer Placeholder 2"/>
          <p:cNvSpPr>
            <a:spLocks noGrp="1"/>
          </p:cNvSpPr>
          <p:nvPr>
            <p:ph type="ftr" sz="quarter" idx="11"/>
          </p:nvPr>
        </p:nvSpPr>
        <p:spPr/>
        <p:txBody>
          <a:bodyPr/>
          <a:lstStyle/>
          <a:p>
            <a:endParaRPr lang="en-US">
              <a:solidFill>
                <a:srgbClr val="073E87"/>
              </a:solidFill>
              <a:latin typeface="Candara"/>
            </a:endParaRPr>
          </a:p>
        </p:txBody>
      </p:sp>
      <p:sp>
        <p:nvSpPr>
          <p:cNvPr id="4" name="Slide Number Placeholder 3"/>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1305054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t-IT" smtClean="0"/>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103072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23/09/17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
        <p:nvSpPr>
          <p:cNvPr id="7" name="Title 6"/>
          <p:cNvSpPr>
            <a:spLocks noGrp="1"/>
          </p:cNvSpPr>
          <p:nvPr>
            <p:ph type="title"/>
          </p:nvPr>
        </p:nvSpPr>
        <p:spPr/>
        <p:txBody>
          <a:bodyPr/>
          <a:lstStyle/>
          <a:p>
            <a:r>
              <a:rPr lang="it-IT" smtClean="0"/>
              <a:t>Fare clic per modificare stile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t-IT" smtClean="0"/>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Tree>
    <p:extLst>
      <p:ext uri="{BB962C8B-B14F-4D97-AF65-F5344CB8AC3E}">
        <p14:creationId xmlns:p14="http://schemas.microsoft.com/office/powerpoint/2010/main" val="1944282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3201895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91225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t-IT" smtClean="0"/>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321096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7" name="Title 6"/>
          <p:cNvSpPr>
            <a:spLocks noGrp="1"/>
          </p:cNvSpPr>
          <p:nvPr>
            <p:ph type="title"/>
          </p:nvPr>
        </p:nvSpPr>
        <p:spPr/>
        <p:txBody>
          <a:bodyPr/>
          <a:lstStyle/>
          <a:p>
            <a:r>
              <a:rPr lang="it-IT" smtClean="0"/>
              <a:t>Fare clic per modificare stile</a:t>
            </a:r>
            <a:endParaRPr lang="en-US"/>
          </a:p>
        </p:txBody>
      </p:sp>
    </p:spTree>
    <p:extLst>
      <p:ext uri="{BB962C8B-B14F-4D97-AF65-F5344CB8AC3E}">
        <p14:creationId xmlns:p14="http://schemas.microsoft.com/office/powerpoint/2010/main" val="55839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t-IT" smtClean="0"/>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1632508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219835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8" name="Footer Placeholder 7"/>
          <p:cNvSpPr>
            <a:spLocks noGrp="1"/>
          </p:cNvSpPr>
          <p:nvPr>
            <p:ph type="ftr" sz="quarter" idx="11"/>
          </p:nvPr>
        </p:nvSpPr>
        <p:spPr/>
        <p:txBody>
          <a:bodyPr/>
          <a:lstStyle/>
          <a:p>
            <a:endParaRPr lang="en-US">
              <a:solidFill>
                <a:srgbClr val="073E87"/>
              </a:solidFill>
              <a:latin typeface="Candara"/>
            </a:endParaRPr>
          </a:p>
        </p:txBody>
      </p:sp>
      <p:sp>
        <p:nvSpPr>
          <p:cNvPr id="9" name="Slide Number Placeholder 8"/>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2013565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4" name="Footer Placeholder 3"/>
          <p:cNvSpPr>
            <a:spLocks noGrp="1"/>
          </p:cNvSpPr>
          <p:nvPr>
            <p:ph type="ftr" sz="quarter" idx="11"/>
          </p:nvPr>
        </p:nvSpPr>
        <p:spPr/>
        <p:txBody>
          <a:bodyPr/>
          <a:lstStyle/>
          <a:p>
            <a:endParaRPr lang="en-US">
              <a:solidFill>
                <a:srgbClr val="073E87"/>
              </a:solidFill>
              <a:latin typeface="Candara"/>
            </a:endParaRPr>
          </a:p>
        </p:txBody>
      </p:sp>
      <p:sp>
        <p:nvSpPr>
          <p:cNvPr id="5" name="Slide Number Placeholder 4"/>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3443081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3" name="Footer Placeholder 2"/>
          <p:cNvSpPr>
            <a:spLocks noGrp="1"/>
          </p:cNvSpPr>
          <p:nvPr>
            <p:ph type="ftr" sz="quarter" idx="11"/>
          </p:nvPr>
        </p:nvSpPr>
        <p:spPr/>
        <p:txBody>
          <a:bodyPr/>
          <a:lstStyle/>
          <a:p>
            <a:endParaRPr lang="en-US">
              <a:solidFill>
                <a:srgbClr val="073E87"/>
              </a:solidFill>
              <a:latin typeface="Candara"/>
            </a:endParaRPr>
          </a:p>
        </p:txBody>
      </p:sp>
      <p:sp>
        <p:nvSpPr>
          <p:cNvPr id="4" name="Slide Number Placeholder 3"/>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90637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t-IT" smtClean="0"/>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7B8AEBBE-F8B2-42CF-9895-E86A608384EB}" type="datetime1">
              <a:rPr lang="en-US" smtClean="0"/>
              <a:pPr/>
              <a:t>23/09/17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t-IT" smtClean="0"/>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2645212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t-IT" smtClean="0"/>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Tree>
    <p:extLst>
      <p:ext uri="{BB962C8B-B14F-4D97-AF65-F5344CB8AC3E}">
        <p14:creationId xmlns:p14="http://schemas.microsoft.com/office/powerpoint/2010/main" val="1312245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Tree>
    <p:extLst>
      <p:ext uri="{BB962C8B-B14F-4D97-AF65-F5344CB8AC3E}">
        <p14:creationId xmlns:p14="http://schemas.microsoft.com/office/powerpoint/2010/main" val="449432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4" name="Date Placeholder 3"/>
          <p:cNvSpPr>
            <a:spLocks noGrp="1"/>
          </p:cNvSpPr>
          <p:nvPr>
            <p:ph type="dt" sz="half" idx="10"/>
          </p:nvPr>
        </p:nvSpPr>
        <p:spPr/>
        <p:txBody>
          <a:body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3396498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23/09/17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23/09/17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23/09/17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23/09/17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23/09/17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t-IT" smtClean="0"/>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t-IT" smtClean="0"/>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88856D55-EFBE-4F9B-8A5F-09D42CA22A9B}" type="datetime1">
              <a:rPr lang="en-US" smtClean="0"/>
              <a:pPr/>
              <a:t>23/09/17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23/09/17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‹n.›</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33361241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4A6734C-E115-4BC5-9FB0-F9BF6FABFDA0}" type="datetimeFigureOut">
              <a:rPr lang="en-US" smtClean="0">
                <a:solidFill>
                  <a:srgbClr val="073E87"/>
                </a:solidFill>
                <a:latin typeface="Candara"/>
              </a:rPr>
              <a:pPr/>
              <a:t>23/09/17</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739C4FB-7D33-419B-8833-D1372BFD11C8}" type="slidenum">
              <a:rPr lang="en-US" smtClean="0">
                <a:solidFill>
                  <a:srgbClr val="073E87"/>
                </a:solidFill>
                <a:latin typeface="Candara"/>
              </a:rPr>
              <a:pPr/>
              <a:t>‹n.›</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Tree>
    <p:extLst>
      <p:ext uri="{BB962C8B-B14F-4D97-AF65-F5344CB8AC3E}">
        <p14:creationId xmlns:p14="http://schemas.microsoft.com/office/powerpoint/2010/main" val="3263050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sz="5400" dirty="0" smtClean="0">
                <a:solidFill>
                  <a:srgbClr val="000000"/>
                </a:solidFill>
              </a:rPr>
              <a:t>Essere o non essere?</a:t>
            </a:r>
            <a:endParaRPr lang="it-IT" sz="5400" dirty="0">
              <a:solidFill>
                <a:srgbClr val="000000"/>
              </a:solidFill>
            </a:endParaRPr>
          </a:p>
        </p:txBody>
      </p:sp>
      <p:sp>
        <p:nvSpPr>
          <p:cNvPr id="3" name="Sottotitolo 2"/>
          <p:cNvSpPr>
            <a:spLocks noGrp="1"/>
          </p:cNvSpPr>
          <p:nvPr>
            <p:ph type="subTitle" idx="1"/>
          </p:nvPr>
        </p:nvSpPr>
        <p:spPr/>
        <p:txBody>
          <a:bodyPr>
            <a:normAutofit/>
          </a:bodyPr>
          <a:lstStyle/>
          <a:p>
            <a:r>
              <a:rPr lang="it-IT" sz="3200" i="1" dirty="0" smtClean="0">
                <a:solidFill>
                  <a:srgbClr val="000000"/>
                </a:solidFill>
              </a:rPr>
              <a:t>Il discernimento nell’IC</a:t>
            </a:r>
            <a:endParaRPr lang="it-IT" sz="3200" i="1" dirty="0">
              <a:solidFill>
                <a:srgbClr val="000000"/>
              </a:solidFill>
            </a:endParaRPr>
          </a:p>
        </p:txBody>
      </p:sp>
    </p:spTree>
    <p:extLst>
      <p:ext uri="{BB962C8B-B14F-4D97-AF65-F5344CB8AC3E}">
        <p14:creationId xmlns:p14="http://schemas.microsoft.com/office/powerpoint/2010/main" val="1536174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pPr marL="0" indent="0">
              <a:buNone/>
            </a:pPr>
            <a:r>
              <a:rPr lang="it-IT" sz="2800" b="1" dirty="0" smtClean="0"/>
              <a:t>La chiesa </a:t>
            </a:r>
            <a:r>
              <a:rPr lang="it-IT" sz="2800" b="1" dirty="0" smtClean="0"/>
              <a:t>comunità </a:t>
            </a:r>
            <a:r>
              <a:rPr lang="it-IT" dirty="0" smtClean="0"/>
              <a:t>è </a:t>
            </a:r>
            <a:r>
              <a:rPr lang="it-IT" dirty="0" smtClean="0"/>
              <a:t>sollecitata </a:t>
            </a:r>
            <a:endParaRPr lang="it-IT" dirty="0"/>
          </a:p>
          <a:p>
            <a:pPr lvl="0"/>
            <a:r>
              <a:rPr lang="it-IT" dirty="0"/>
              <a:t>a mostrare un volto </a:t>
            </a:r>
            <a:r>
              <a:rPr lang="it-IT" dirty="0" smtClean="0"/>
              <a:t>inclusivo</a:t>
            </a:r>
          </a:p>
          <a:p>
            <a:pPr lvl="0"/>
            <a:r>
              <a:rPr lang="it-IT" dirty="0" smtClean="0"/>
              <a:t>a </a:t>
            </a:r>
            <a:r>
              <a:rPr lang="it-IT" dirty="0"/>
              <a:t>diventare una comunità </a:t>
            </a:r>
            <a:r>
              <a:rPr lang="it-IT" dirty="0" smtClean="0"/>
              <a:t>aperta e prossima</a:t>
            </a:r>
          </a:p>
          <a:p>
            <a:pPr lvl="0"/>
            <a:r>
              <a:rPr lang="it-IT" dirty="0" smtClean="0"/>
              <a:t>ad </a:t>
            </a:r>
            <a:r>
              <a:rPr lang="it-IT" dirty="0"/>
              <a:t>essere capace di incontrare l’umanità tutta </a:t>
            </a:r>
            <a:r>
              <a:rPr lang="it-IT" dirty="0" smtClean="0"/>
              <a:t>nel </a:t>
            </a:r>
            <a:r>
              <a:rPr lang="it-IT" dirty="0"/>
              <a:t>segno della </a:t>
            </a:r>
            <a:r>
              <a:rPr lang="it-IT" dirty="0" smtClean="0"/>
              <a:t>reciprocità</a:t>
            </a:r>
            <a:endParaRPr lang="it-IT" dirty="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195822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39700"/>
            <a:ext cx="9550400" cy="2946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2"/>
          <a:stretch>
            <a:fillRect/>
          </a:stretch>
        </p:blipFill>
        <p:spPr>
          <a:xfrm>
            <a:off x="1752600" y="0"/>
            <a:ext cx="562784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2024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28670" y="2675467"/>
            <a:ext cx="8058129" cy="3450696"/>
          </a:xfrm>
        </p:spPr>
        <p:txBody>
          <a:bodyPr>
            <a:normAutofit/>
          </a:bodyPr>
          <a:lstStyle/>
          <a:p>
            <a:pPr marL="0" indent="0">
              <a:buNone/>
            </a:pPr>
            <a:r>
              <a:rPr lang="it-IT" sz="2800" b="1" dirty="0" smtClean="0"/>
              <a:t>I catechisti </a:t>
            </a:r>
          </a:p>
          <a:p>
            <a:r>
              <a:rPr lang="it-IT" dirty="0" smtClean="0"/>
              <a:t>Diaconi dello </a:t>
            </a:r>
            <a:r>
              <a:rPr lang="it-IT" dirty="0"/>
              <a:t>spirito (cf EG, </a:t>
            </a:r>
            <a:r>
              <a:rPr lang="it-IT" dirty="0" err="1"/>
              <a:t>cap</a:t>
            </a:r>
            <a:r>
              <a:rPr lang="it-IT" dirty="0"/>
              <a:t> V) e rabdomanti nella vita </a:t>
            </a:r>
            <a:endParaRPr lang="it-IT" dirty="0" smtClean="0"/>
          </a:p>
          <a:p>
            <a:r>
              <a:rPr lang="it-IT" dirty="0"/>
              <a:t>Aperti all’imprevedibile dei «chiari di bosco» (M. Zambrano</a:t>
            </a:r>
            <a:r>
              <a:rPr lang="it-IT" dirty="0" smtClean="0"/>
              <a:t>)</a:t>
            </a:r>
          </a:p>
          <a:p>
            <a:r>
              <a:rPr lang="it-IT" dirty="0"/>
              <a:t>traghettatori </a:t>
            </a:r>
          </a:p>
          <a:p>
            <a:pPr marL="0" lvl="0" indent="0">
              <a:buNone/>
            </a:pPr>
            <a:endParaRPr lang="it-IT" sz="2800" dirty="0"/>
          </a:p>
          <a:p>
            <a:pPr marL="0" indent="0">
              <a:buNone/>
            </a:pPr>
            <a:endParaRPr lang="it-IT" sz="2800" b="1" dirty="0" smtClean="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40595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endParaRPr lang="it-IT">
              <a:latin typeface="Arial" charset="0"/>
            </a:endParaRPr>
          </a:p>
        </p:txBody>
      </p:sp>
      <p:sp>
        <p:nvSpPr>
          <p:cNvPr id="23554" name="Rectangle 3"/>
          <p:cNvSpPr>
            <a:spLocks noGrp="1" noChangeArrowheads="1"/>
          </p:cNvSpPr>
          <p:nvPr>
            <p:ph type="body" idx="1"/>
          </p:nvPr>
        </p:nvSpPr>
        <p:spPr/>
        <p:txBody>
          <a:bodyPr/>
          <a:lstStyle/>
          <a:p>
            <a:pPr eaLnBrk="1" hangingPunct="1"/>
            <a:endParaRPr lang="it-IT">
              <a:latin typeface="Arial" charset="0"/>
            </a:endParaRPr>
          </a:p>
        </p:txBody>
      </p:sp>
      <p:pic>
        <p:nvPicPr>
          <p:cNvPr id="5" name="Picture 5"/>
          <p:cNvPicPr>
            <a:picLocks noChangeAspect="1" noChangeArrowheads="1"/>
          </p:cNvPicPr>
          <p:nvPr/>
        </p:nvPicPr>
        <p:blipFill>
          <a:blip r:embed="rId3">
            <a:alphaModFix/>
            <a:duotone>
              <a:prstClr val="black"/>
              <a:srgbClr val="D9C3A5">
                <a:tint val="50000"/>
                <a:satMod val="180000"/>
              </a:srgbClr>
            </a:duotone>
            <a:extLst>
              <a:ext uri="{28A0092B-C50C-407E-A947-70E740481C1C}">
                <a14:useLocalDpi xmlns:a14="http://schemas.microsoft.com/office/drawing/2010/main" val="0"/>
              </a:ext>
            </a:extLst>
          </a:blip>
          <a:srcRect l="893" b="890"/>
          <a:stretch>
            <a:fillRect/>
          </a:stretch>
        </p:blipFill>
        <p:spPr bwMode="auto">
          <a:xfrm>
            <a:off x="305560" y="622919"/>
            <a:ext cx="8458200" cy="5834062"/>
          </a:xfrm>
          <a:prstGeom prst="rect">
            <a:avLst/>
          </a:prstGeom>
          <a:solidFill>
            <a:schemeClr val="bg1"/>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Immagine 1"/>
          <p:cNvPicPr>
            <a:picLocks noChangeAspect="1"/>
          </p:cNvPicPr>
          <p:nvPr/>
        </p:nvPicPr>
        <p:blipFill>
          <a:blip r:embed="rId4"/>
          <a:stretch>
            <a:fillRect/>
          </a:stretch>
        </p:blipFill>
        <p:spPr>
          <a:xfrm>
            <a:off x="0" y="63500"/>
            <a:ext cx="9144000" cy="6709901"/>
          </a:xfrm>
          <a:prstGeom prst="rect">
            <a:avLst/>
          </a:prstGeom>
        </p:spPr>
      </p:pic>
    </p:spTree>
    <p:extLst>
      <p:ext uri="{BB962C8B-B14F-4D97-AF65-F5344CB8AC3E}">
        <p14:creationId xmlns:p14="http://schemas.microsoft.com/office/powerpoint/2010/main" val="37290996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solidFill>
                  <a:srgbClr val="000000"/>
                </a:solidFill>
              </a:rPr>
              <a:t>2. I sentieri</a:t>
            </a:r>
            <a:endParaRPr lang="it-IT" dirty="0">
              <a:solidFill>
                <a:srgbClr val="000000"/>
              </a:solidFill>
            </a:endParaRPr>
          </a:p>
        </p:txBody>
      </p:sp>
      <p:sp>
        <p:nvSpPr>
          <p:cNvPr id="5" name="Rettangolo 3"/>
          <p:cNvSpPr>
            <a:spLocks noChangeArrowheads="1"/>
          </p:cNvSpPr>
          <p:nvPr/>
        </p:nvSpPr>
        <p:spPr bwMode="auto">
          <a:xfrm>
            <a:off x="609600" y="1336259"/>
            <a:ext cx="7848600" cy="5262979"/>
          </a:xfrm>
          <a:prstGeom prst="rect">
            <a:avLst/>
          </a:prstGeom>
          <a:solidFill>
            <a:schemeClr val="accent1">
              <a:lumMod val="40000"/>
              <a:lumOff val="60000"/>
            </a:schemeClr>
          </a:solidFill>
          <a:ln>
            <a:noFill/>
          </a:ln>
          <a:extLst/>
        </p:spPr>
        <p:txBody>
          <a:bodyPr wrap="square">
            <a:spAutoFit/>
          </a:bodyPr>
          <a:lstStyle/>
          <a:p>
            <a:pPr algn="just"/>
            <a:r>
              <a:rPr lang="it-IT" sz="2400" b="1" dirty="0"/>
              <a:t>Credo in un solo Dio, Padre onnipotente</a:t>
            </a:r>
            <a:r>
              <a:rPr lang="it-IT" sz="2000" b="1" dirty="0"/>
              <a:t> </a:t>
            </a:r>
            <a:r>
              <a:rPr lang="it-IT" dirty="0"/>
              <a:t>Creatore del cielo e della terra, di tutte le cose visibili e invisibili.</a:t>
            </a:r>
            <a:endParaRPr lang="it-IT" sz="2000" dirty="0"/>
          </a:p>
          <a:p>
            <a:pPr algn="just"/>
            <a:r>
              <a:rPr lang="it-IT" sz="2400" b="1" dirty="0"/>
              <a:t>Credo in un solo Signore, Gesù Cristo</a:t>
            </a:r>
            <a:r>
              <a:rPr lang="it-IT" sz="2000" dirty="0"/>
              <a:t>, </a:t>
            </a:r>
            <a:r>
              <a:rPr lang="it-IT" dirty="0"/>
              <a:t>Unigenito Figlio di Dio, nato dal Padre prima di tutti i secoli: Dio da Dio, Luce da Luce, Dio vero da Dio vero, generato, non creato, della stessa sostanza del Padre; per mezzo di Lui tutte le cose sono state create. Per noi uomini e per la nostra salvezza discese dal cielo, e per opera dello Spirito Santo si è incarnato nel seno della Vergine Maria e si è fatto uomo. Fu crocifisso per noi sotto Ponzio Pilato, morì e fu sepolto. Il terzo giorno è risuscitato, secondo le Scritture, è salito al cielo, siede alla destra del Padre. E di nuovo verrà, nella gloria per giudicare i vivi e i morti, e il suo regno non avrà fine.</a:t>
            </a:r>
            <a:endParaRPr lang="it-IT" sz="2000" dirty="0"/>
          </a:p>
          <a:p>
            <a:pPr algn="just"/>
            <a:r>
              <a:rPr lang="it-IT" sz="2400" b="1" dirty="0"/>
              <a:t>Credo nello Spirito Santo</a:t>
            </a:r>
            <a:r>
              <a:rPr lang="it-IT" sz="2000" dirty="0"/>
              <a:t>, </a:t>
            </a:r>
            <a:r>
              <a:rPr lang="it-IT" dirty="0"/>
              <a:t>che è Signore e dà la vita, e procede dal Padre e dal Figlio. Con il Padre e il Figlio è adorato e glorificato, e ha parlato per mezzo dei profeti.</a:t>
            </a:r>
          </a:p>
          <a:p>
            <a:pPr algn="just"/>
            <a:r>
              <a:rPr lang="it-IT" sz="2400" b="1" dirty="0"/>
              <a:t>Credo la Chiesa</a:t>
            </a:r>
            <a:r>
              <a:rPr lang="it-IT" sz="2000" dirty="0"/>
              <a:t>, </a:t>
            </a:r>
            <a:r>
              <a:rPr lang="it-IT" dirty="0"/>
              <a:t>una santa cattolica e apostolica. Professo un solo Battesimo per il perdono dei peccati. Aspetto la risurrezione dei morti e la vita del mondo che verrà. </a:t>
            </a:r>
            <a:r>
              <a:rPr lang="it-IT" sz="2400" b="1" dirty="0"/>
              <a:t>Amen</a:t>
            </a:r>
            <a:r>
              <a:rPr lang="it-IT" sz="2000" dirty="0"/>
              <a:t>.</a:t>
            </a:r>
          </a:p>
        </p:txBody>
      </p:sp>
      <p:sp>
        <p:nvSpPr>
          <p:cNvPr id="6" name="Freccia giù 5"/>
          <p:cNvSpPr/>
          <p:nvPr/>
        </p:nvSpPr>
        <p:spPr>
          <a:xfrm>
            <a:off x="-20638" y="525463"/>
            <a:ext cx="630238" cy="6073775"/>
          </a:xfrm>
          <a:prstGeom prst="downArrow">
            <a:avLst/>
          </a:prstGeom>
          <a:solidFill>
            <a:srgbClr val="C896F6"/>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CasellaDiTesto 1"/>
          <p:cNvSpPr txBox="1">
            <a:spLocks noChangeArrowheads="1"/>
          </p:cNvSpPr>
          <p:nvPr/>
        </p:nvSpPr>
        <p:spPr bwMode="auto">
          <a:xfrm rot="16200000">
            <a:off x="-2121694" y="3134519"/>
            <a:ext cx="4724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2800"/>
              <a:t>esposizione</a:t>
            </a:r>
            <a:endParaRPr lang="it-IT" sz="1800"/>
          </a:p>
        </p:txBody>
      </p:sp>
      <p:sp>
        <p:nvSpPr>
          <p:cNvPr id="8" name="Freccia giù 7"/>
          <p:cNvSpPr/>
          <p:nvPr/>
        </p:nvSpPr>
        <p:spPr>
          <a:xfrm rot="10800000">
            <a:off x="8585200" y="369888"/>
            <a:ext cx="630238" cy="6075362"/>
          </a:xfrm>
          <a:prstGeom prst="downArrow">
            <a:avLst/>
          </a:prstGeom>
          <a:solidFill>
            <a:srgbClr val="0080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CasellaDiTesto 5"/>
          <p:cNvSpPr txBox="1">
            <a:spLocks noChangeArrowheads="1"/>
          </p:cNvSpPr>
          <p:nvPr/>
        </p:nvSpPr>
        <p:spPr bwMode="auto">
          <a:xfrm rot="5400000">
            <a:off x="6592094" y="2978944"/>
            <a:ext cx="4724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2800" b="1"/>
              <a:t>scoperta</a:t>
            </a:r>
            <a:endParaRPr lang="it-IT" sz="1800" b="1"/>
          </a:p>
        </p:txBody>
      </p:sp>
    </p:spTree>
    <p:extLst>
      <p:ext uri="{BB962C8B-B14F-4D97-AF65-F5344CB8AC3E}">
        <p14:creationId xmlns:p14="http://schemas.microsoft.com/office/powerpoint/2010/main" val="6407987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smtClean="0">
                <a:solidFill>
                  <a:srgbClr val="000000"/>
                </a:solidFill>
              </a:rPr>
              <a:t>2. I </a:t>
            </a:r>
            <a:r>
              <a:rPr lang="it-IT" dirty="0" smtClean="0">
                <a:solidFill>
                  <a:srgbClr val="000000"/>
                </a:solidFill>
              </a:rPr>
              <a:t>sentieri, luoghi del </a:t>
            </a:r>
            <a:r>
              <a:rPr lang="it-IT" dirty="0" err="1" smtClean="0">
                <a:solidFill>
                  <a:srgbClr val="000000"/>
                </a:solidFill>
              </a:rPr>
              <a:t>discernmento</a:t>
            </a:r>
            <a:endParaRPr lang="it-IT" dirty="0">
              <a:solidFill>
                <a:srgbClr val="000000"/>
              </a:solidFill>
            </a:endParaRPr>
          </a:p>
        </p:txBody>
      </p:sp>
      <p:sp>
        <p:nvSpPr>
          <p:cNvPr id="4" name="Segnaposto contenuto 3"/>
          <p:cNvSpPr>
            <a:spLocks noGrp="1"/>
          </p:cNvSpPr>
          <p:nvPr>
            <p:ph idx="1"/>
          </p:nvPr>
        </p:nvSpPr>
        <p:spPr/>
        <p:txBody>
          <a:bodyPr/>
          <a:lstStyle/>
          <a:p>
            <a:pPr lvl="0"/>
            <a:r>
              <a:rPr lang="it-IT" sz="2800" dirty="0"/>
              <a:t>La storia (struttura narrativa)</a:t>
            </a:r>
          </a:p>
          <a:p>
            <a:pPr lvl="0"/>
            <a:r>
              <a:rPr lang="it-IT" sz="2800" dirty="0"/>
              <a:t>Le relazioni (struttura relazionale)</a:t>
            </a:r>
          </a:p>
          <a:p>
            <a:pPr lvl="0"/>
            <a:r>
              <a:rPr lang="it-IT" sz="2800" dirty="0"/>
              <a:t>La testimonianza gratuita per tutti (struttura testimoniale)</a:t>
            </a:r>
          </a:p>
          <a:p>
            <a:endParaRPr lang="it-IT" dirty="0"/>
          </a:p>
        </p:txBody>
      </p:sp>
    </p:spTree>
    <p:extLst>
      <p:ext uri="{BB962C8B-B14F-4D97-AF65-F5344CB8AC3E}">
        <p14:creationId xmlns:p14="http://schemas.microsoft.com/office/powerpoint/2010/main" val="11766594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675467"/>
            <a:ext cx="8433175" cy="3450696"/>
          </a:xfrm>
        </p:spPr>
        <p:txBody>
          <a:bodyPr>
            <a:normAutofit/>
          </a:bodyPr>
          <a:lstStyle/>
          <a:p>
            <a:pPr marL="0" indent="0">
              <a:buNone/>
            </a:pPr>
            <a:r>
              <a:rPr lang="it-IT" sz="2800" dirty="0" smtClean="0">
                <a:solidFill>
                  <a:srgbClr val="000000"/>
                </a:solidFill>
              </a:rPr>
              <a:t>COSA È E COSA NON È DISCERNIMENTO</a:t>
            </a:r>
          </a:p>
          <a:p>
            <a:r>
              <a:rPr lang="it-IT" sz="2800" dirty="0" smtClean="0">
                <a:solidFill>
                  <a:srgbClr val="000000"/>
                </a:solidFill>
              </a:rPr>
              <a:t>non </a:t>
            </a:r>
            <a:r>
              <a:rPr lang="it-IT" sz="2800" dirty="0">
                <a:solidFill>
                  <a:srgbClr val="000000"/>
                </a:solidFill>
              </a:rPr>
              <a:t>è </a:t>
            </a:r>
            <a:r>
              <a:rPr lang="it-IT" sz="2800" dirty="0" smtClean="0">
                <a:solidFill>
                  <a:srgbClr val="000000"/>
                </a:solidFill>
              </a:rPr>
              <a:t>un </a:t>
            </a:r>
            <a:r>
              <a:rPr lang="it-IT" sz="2800" dirty="0">
                <a:solidFill>
                  <a:srgbClr val="000000"/>
                </a:solidFill>
              </a:rPr>
              <a:t>esame, </a:t>
            </a:r>
          </a:p>
          <a:p>
            <a:r>
              <a:rPr lang="it-IT" sz="2800" dirty="0" smtClean="0">
                <a:solidFill>
                  <a:srgbClr val="000000"/>
                </a:solidFill>
              </a:rPr>
              <a:t>non </a:t>
            </a:r>
            <a:r>
              <a:rPr lang="it-IT" sz="2800" dirty="0">
                <a:solidFill>
                  <a:srgbClr val="000000"/>
                </a:solidFill>
              </a:rPr>
              <a:t>è la verifica finale ma è accompagnare lungo tutto il cammino </a:t>
            </a:r>
            <a:endParaRPr lang="it-IT" sz="2800" dirty="0" smtClean="0">
              <a:solidFill>
                <a:srgbClr val="000000"/>
              </a:solidFill>
            </a:endParaRPr>
          </a:p>
          <a:p>
            <a:r>
              <a:rPr lang="it-IT" sz="2800" dirty="0" smtClean="0">
                <a:solidFill>
                  <a:srgbClr val="000000"/>
                </a:solidFill>
              </a:rPr>
              <a:t>è </a:t>
            </a:r>
            <a:r>
              <a:rPr lang="it-IT" sz="2800" dirty="0">
                <a:solidFill>
                  <a:srgbClr val="000000"/>
                </a:solidFill>
              </a:rPr>
              <a:t>una questione spirituale ed esistenziale.</a:t>
            </a:r>
          </a:p>
          <a:p>
            <a:endParaRPr lang="it-IT" dirty="0"/>
          </a:p>
          <a:p>
            <a:pPr lvl="0"/>
            <a:endParaRPr lang="it-IT" dirty="0"/>
          </a:p>
        </p:txBody>
      </p:sp>
      <p:sp>
        <p:nvSpPr>
          <p:cNvPr id="3" name="Titolo 2"/>
          <p:cNvSpPr>
            <a:spLocks noGrp="1"/>
          </p:cNvSpPr>
          <p:nvPr>
            <p:ph type="title"/>
          </p:nvPr>
        </p:nvSpPr>
        <p:spPr/>
        <p:txBody>
          <a:bodyPr/>
          <a:lstStyle/>
          <a:p>
            <a:r>
              <a:rPr lang="it-IT" dirty="0" smtClean="0">
                <a:solidFill>
                  <a:srgbClr val="000000"/>
                </a:solidFill>
              </a:rPr>
              <a:t>3. </a:t>
            </a:r>
            <a:r>
              <a:rPr lang="it-IT" smtClean="0">
                <a:solidFill>
                  <a:srgbClr val="000000"/>
                </a:solidFill>
              </a:rPr>
              <a:t>I segnali</a:t>
            </a:r>
            <a:endParaRPr lang="it-IT" dirty="0">
              <a:solidFill>
                <a:srgbClr val="000000"/>
              </a:solidFill>
            </a:endParaRPr>
          </a:p>
        </p:txBody>
      </p:sp>
    </p:spTree>
    <p:extLst>
      <p:ext uri="{BB962C8B-B14F-4D97-AF65-F5344CB8AC3E}">
        <p14:creationId xmlns:p14="http://schemas.microsoft.com/office/powerpoint/2010/main" val="42614157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675467"/>
            <a:ext cx="8433175" cy="3450696"/>
          </a:xfrm>
        </p:spPr>
        <p:txBody>
          <a:bodyPr>
            <a:normAutofit lnSpcReduction="10000"/>
          </a:bodyPr>
          <a:lstStyle/>
          <a:p>
            <a:pPr marL="0" indent="0">
              <a:buNone/>
            </a:pPr>
            <a:r>
              <a:rPr lang="it-IT" sz="2800" dirty="0" smtClean="0">
                <a:solidFill>
                  <a:srgbClr val="000000"/>
                </a:solidFill>
              </a:rPr>
              <a:t>CHI LO FA E PERCHÉ?</a:t>
            </a:r>
          </a:p>
          <a:p>
            <a:pPr lvl="0"/>
            <a:r>
              <a:rPr lang="it-IT" sz="2800" dirty="0" smtClean="0">
                <a:solidFill>
                  <a:srgbClr val="000000"/>
                </a:solidFill>
              </a:rPr>
              <a:t>I ragazzi</a:t>
            </a:r>
            <a:r>
              <a:rPr lang="it-IT" sz="2800" dirty="0">
                <a:solidFill>
                  <a:srgbClr val="000000"/>
                </a:solidFill>
              </a:rPr>
              <a:t>, ma anche loro famiglie e le loro figure di accompagnamento (comunità, catechisti) </a:t>
            </a:r>
          </a:p>
          <a:p>
            <a:pPr lvl="0"/>
            <a:endParaRPr lang="it-IT" sz="2800" dirty="0" smtClean="0">
              <a:solidFill>
                <a:srgbClr val="000000"/>
              </a:solidFill>
            </a:endParaRPr>
          </a:p>
          <a:p>
            <a:pPr lvl="0"/>
            <a:r>
              <a:rPr lang="it-IT" sz="2800" dirty="0" smtClean="0">
                <a:solidFill>
                  <a:srgbClr val="000000"/>
                </a:solidFill>
              </a:rPr>
              <a:t>Per ascoltare </a:t>
            </a:r>
            <a:r>
              <a:rPr lang="it-IT" sz="2800" dirty="0">
                <a:solidFill>
                  <a:srgbClr val="000000"/>
                </a:solidFill>
              </a:rPr>
              <a:t>la volontà di </a:t>
            </a:r>
            <a:r>
              <a:rPr lang="it-IT" sz="2800" dirty="0" smtClean="0">
                <a:solidFill>
                  <a:srgbClr val="000000"/>
                </a:solidFill>
              </a:rPr>
              <a:t>Dio</a:t>
            </a:r>
            <a:endParaRPr lang="it-IT" sz="2800" dirty="0">
              <a:solidFill>
                <a:srgbClr val="000000"/>
              </a:solidFill>
            </a:endParaRPr>
          </a:p>
          <a:p>
            <a:r>
              <a:rPr lang="it-IT" sz="2800" dirty="0">
                <a:solidFill>
                  <a:srgbClr val="000000"/>
                </a:solidFill>
              </a:rPr>
              <a:t>per riconoscere le tracce di Dio nella storia </a:t>
            </a:r>
            <a:r>
              <a:rPr lang="it-IT" sz="2800" dirty="0" smtClean="0">
                <a:solidFill>
                  <a:srgbClr val="000000"/>
                </a:solidFill>
              </a:rPr>
              <a:t>concreta</a:t>
            </a:r>
          </a:p>
          <a:p>
            <a:r>
              <a:rPr lang="it-IT" sz="2800" dirty="0" smtClean="0">
                <a:solidFill>
                  <a:srgbClr val="000000"/>
                </a:solidFill>
              </a:rPr>
              <a:t>Rispettando la liberà di ciascuno</a:t>
            </a:r>
            <a:r>
              <a:rPr lang="it-IT" sz="2800" dirty="0" smtClean="0">
                <a:solidFill>
                  <a:srgbClr val="000000"/>
                </a:solidFill>
              </a:rPr>
              <a:t> </a:t>
            </a:r>
            <a:endParaRPr lang="it-IT" sz="2800" dirty="0" smtClean="0">
              <a:solidFill>
                <a:srgbClr val="000000"/>
              </a:solidFill>
            </a:endParaRPr>
          </a:p>
          <a:p>
            <a:pPr lvl="0"/>
            <a:endParaRPr lang="it-IT" dirty="0"/>
          </a:p>
          <a:p>
            <a:endParaRPr lang="it-IT" dirty="0"/>
          </a:p>
          <a:p>
            <a:pPr lvl="0"/>
            <a:endParaRPr lang="it-IT" dirty="0"/>
          </a:p>
        </p:txBody>
      </p:sp>
      <p:sp>
        <p:nvSpPr>
          <p:cNvPr id="3" name="Titolo 2"/>
          <p:cNvSpPr>
            <a:spLocks noGrp="1"/>
          </p:cNvSpPr>
          <p:nvPr>
            <p:ph type="title"/>
          </p:nvPr>
        </p:nvSpPr>
        <p:spPr/>
        <p:txBody>
          <a:bodyPr/>
          <a:lstStyle/>
          <a:p>
            <a:r>
              <a:rPr lang="it-IT" dirty="0" smtClean="0">
                <a:solidFill>
                  <a:srgbClr val="000000"/>
                </a:solidFill>
              </a:rPr>
              <a:t>3. </a:t>
            </a:r>
            <a:r>
              <a:rPr lang="it-IT" smtClean="0">
                <a:solidFill>
                  <a:srgbClr val="000000"/>
                </a:solidFill>
              </a:rPr>
              <a:t>I segnali</a:t>
            </a:r>
            <a:endParaRPr lang="it-IT" dirty="0">
              <a:solidFill>
                <a:srgbClr val="000000"/>
              </a:solidFill>
            </a:endParaRPr>
          </a:p>
        </p:txBody>
      </p:sp>
    </p:spTree>
    <p:extLst>
      <p:ext uri="{BB962C8B-B14F-4D97-AF65-F5344CB8AC3E}">
        <p14:creationId xmlns:p14="http://schemas.microsoft.com/office/powerpoint/2010/main" val="39839615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675467"/>
            <a:ext cx="8433175" cy="3450696"/>
          </a:xfrm>
        </p:spPr>
        <p:txBody>
          <a:bodyPr>
            <a:normAutofit fontScale="92500"/>
          </a:bodyPr>
          <a:lstStyle/>
          <a:p>
            <a:pPr marL="0" indent="0">
              <a:buNone/>
            </a:pPr>
            <a:r>
              <a:rPr lang="it-IT" sz="2800" dirty="0" smtClean="0">
                <a:solidFill>
                  <a:srgbClr val="000000"/>
                </a:solidFill>
              </a:rPr>
              <a:t>COME?</a:t>
            </a:r>
          </a:p>
          <a:p>
            <a:pPr lvl="0"/>
            <a:r>
              <a:rPr lang="it-IT" sz="2800" dirty="0">
                <a:solidFill>
                  <a:srgbClr val="000000"/>
                </a:solidFill>
              </a:rPr>
              <a:t>Nella </a:t>
            </a:r>
            <a:r>
              <a:rPr lang="it-IT" sz="2800" dirty="0" smtClean="0">
                <a:solidFill>
                  <a:srgbClr val="000000"/>
                </a:solidFill>
              </a:rPr>
              <a:t>preghiera</a:t>
            </a:r>
            <a:endParaRPr lang="it-IT" sz="2800" dirty="0">
              <a:solidFill>
                <a:srgbClr val="000000"/>
              </a:solidFill>
            </a:endParaRPr>
          </a:p>
          <a:p>
            <a:pPr lvl="0"/>
            <a:r>
              <a:rPr lang="it-IT" sz="2800" dirty="0" smtClean="0">
                <a:solidFill>
                  <a:srgbClr val="000000"/>
                </a:solidFill>
              </a:rPr>
              <a:t>Nell’ascolto </a:t>
            </a:r>
            <a:r>
              <a:rPr lang="it-IT" sz="2800" dirty="0">
                <a:solidFill>
                  <a:srgbClr val="000000"/>
                </a:solidFill>
              </a:rPr>
              <a:t>della vita </a:t>
            </a:r>
            <a:r>
              <a:rPr lang="it-IT" sz="2800" dirty="0" smtClean="0">
                <a:solidFill>
                  <a:srgbClr val="000000"/>
                </a:solidFill>
              </a:rPr>
              <a:t>dell’altro</a:t>
            </a:r>
          </a:p>
          <a:p>
            <a:pPr lvl="0"/>
            <a:r>
              <a:rPr lang="it-IT" sz="2800" dirty="0" smtClean="0">
                <a:solidFill>
                  <a:srgbClr val="000000"/>
                </a:solidFill>
              </a:rPr>
              <a:t>Nel dialogo con le famiglie e con i ragazzi (conoscenza)</a:t>
            </a:r>
          </a:p>
          <a:p>
            <a:pPr lvl="0"/>
            <a:r>
              <a:rPr lang="it-IT" sz="2800" dirty="0" smtClean="0">
                <a:solidFill>
                  <a:srgbClr val="000000"/>
                </a:solidFill>
              </a:rPr>
              <a:t>Nell’accompagnare </a:t>
            </a:r>
            <a:r>
              <a:rPr lang="it-IT" sz="2800" dirty="0">
                <a:solidFill>
                  <a:srgbClr val="000000"/>
                </a:solidFill>
              </a:rPr>
              <a:t>e sostenere alcune scelte concrete di ordine morale: alcuni impegni concreti che ci si può </a:t>
            </a:r>
            <a:r>
              <a:rPr lang="it-IT" sz="2800" dirty="0" smtClean="0">
                <a:solidFill>
                  <a:srgbClr val="000000"/>
                </a:solidFill>
              </a:rPr>
              <a:t>prendere</a:t>
            </a:r>
            <a:endParaRPr lang="it-IT" sz="2800" dirty="0"/>
          </a:p>
          <a:p>
            <a:pPr lvl="0"/>
            <a:endParaRPr lang="it-IT" dirty="0"/>
          </a:p>
          <a:p>
            <a:endParaRPr lang="it-IT" dirty="0"/>
          </a:p>
          <a:p>
            <a:pPr lvl="0"/>
            <a:endParaRPr lang="it-IT" dirty="0"/>
          </a:p>
        </p:txBody>
      </p:sp>
      <p:sp>
        <p:nvSpPr>
          <p:cNvPr id="3" name="Titolo 2"/>
          <p:cNvSpPr>
            <a:spLocks noGrp="1"/>
          </p:cNvSpPr>
          <p:nvPr>
            <p:ph type="title"/>
          </p:nvPr>
        </p:nvSpPr>
        <p:spPr/>
        <p:txBody>
          <a:bodyPr/>
          <a:lstStyle/>
          <a:p>
            <a:r>
              <a:rPr lang="it-IT" dirty="0" smtClean="0">
                <a:solidFill>
                  <a:srgbClr val="000000"/>
                </a:solidFill>
              </a:rPr>
              <a:t>3. </a:t>
            </a:r>
            <a:r>
              <a:rPr lang="it-IT" smtClean="0">
                <a:solidFill>
                  <a:srgbClr val="000000"/>
                </a:solidFill>
              </a:rPr>
              <a:t>I segnali</a:t>
            </a:r>
            <a:endParaRPr lang="it-IT" dirty="0">
              <a:solidFill>
                <a:srgbClr val="000000"/>
              </a:solidFill>
            </a:endParaRPr>
          </a:p>
        </p:txBody>
      </p:sp>
    </p:spTree>
    <p:extLst>
      <p:ext uri="{BB962C8B-B14F-4D97-AF65-F5344CB8AC3E}">
        <p14:creationId xmlns:p14="http://schemas.microsoft.com/office/powerpoint/2010/main" val="35759193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675467"/>
            <a:ext cx="8433175" cy="3450696"/>
          </a:xfrm>
        </p:spPr>
        <p:txBody>
          <a:bodyPr>
            <a:normAutofit/>
          </a:bodyPr>
          <a:lstStyle/>
          <a:p>
            <a:pPr marL="0" indent="0">
              <a:buNone/>
            </a:pPr>
            <a:r>
              <a:rPr lang="it-IT" dirty="0" smtClean="0">
                <a:solidFill>
                  <a:srgbClr val="000000"/>
                </a:solidFill>
              </a:rPr>
              <a:t>CRITERI DI DISCERNIMENTO: INDICATORI (Cfr Nota 2) </a:t>
            </a:r>
          </a:p>
          <a:p>
            <a:pPr lvl="0"/>
            <a:r>
              <a:rPr lang="it-IT" dirty="0">
                <a:solidFill>
                  <a:srgbClr val="000000"/>
                </a:solidFill>
              </a:rPr>
              <a:t>Ascolto della parola;</a:t>
            </a:r>
          </a:p>
          <a:p>
            <a:pPr lvl="0"/>
            <a:r>
              <a:rPr lang="it-IT" dirty="0">
                <a:solidFill>
                  <a:srgbClr val="000000"/>
                </a:solidFill>
              </a:rPr>
              <a:t>Accettazione comportamenti evangelici</a:t>
            </a:r>
          </a:p>
          <a:p>
            <a:pPr lvl="0"/>
            <a:r>
              <a:rPr lang="it-IT" dirty="0">
                <a:solidFill>
                  <a:srgbClr val="000000"/>
                </a:solidFill>
              </a:rPr>
              <a:t>Modalità di partecipazione ad alcune celebrazioni liturgiche</a:t>
            </a:r>
          </a:p>
          <a:p>
            <a:pPr lvl="0"/>
            <a:r>
              <a:rPr lang="it-IT" dirty="0">
                <a:solidFill>
                  <a:srgbClr val="000000"/>
                </a:solidFill>
              </a:rPr>
              <a:t>Collaborazione di alcuni momenti della vita della comunità</a:t>
            </a:r>
          </a:p>
          <a:p>
            <a:pPr lvl="0"/>
            <a:r>
              <a:rPr lang="it-IT" dirty="0">
                <a:solidFill>
                  <a:srgbClr val="000000"/>
                </a:solidFill>
              </a:rPr>
              <a:t>Capacità di espressione pubblica della fede</a:t>
            </a:r>
          </a:p>
          <a:p>
            <a:pPr lvl="0"/>
            <a:r>
              <a:rPr lang="it-IT" dirty="0">
                <a:solidFill>
                  <a:srgbClr val="000000"/>
                </a:solidFill>
              </a:rPr>
              <a:t>Annuncio e testimonianza del Vangelo</a:t>
            </a:r>
          </a:p>
          <a:p>
            <a:pPr marL="0" lvl="0" indent="0">
              <a:buNone/>
            </a:pPr>
            <a:endParaRPr lang="it-IT" dirty="0"/>
          </a:p>
          <a:p>
            <a:endParaRPr lang="it-IT" dirty="0"/>
          </a:p>
          <a:p>
            <a:pPr lvl="0"/>
            <a:endParaRPr lang="it-IT" dirty="0"/>
          </a:p>
        </p:txBody>
      </p:sp>
      <p:sp>
        <p:nvSpPr>
          <p:cNvPr id="3" name="Titolo 2"/>
          <p:cNvSpPr>
            <a:spLocks noGrp="1"/>
          </p:cNvSpPr>
          <p:nvPr>
            <p:ph type="title"/>
          </p:nvPr>
        </p:nvSpPr>
        <p:spPr/>
        <p:txBody>
          <a:bodyPr/>
          <a:lstStyle/>
          <a:p>
            <a:r>
              <a:rPr lang="it-IT" dirty="0" smtClean="0">
                <a:solidFill>
                  <a:srgbClr val="000000"/>
                </a:solidFill>
              </a:rPr>
              <a:t>3. </a:t>
            </a:r>
            <a:r>
              <a:rPr lang="it-IT" smtClean="0">
                <a:solidFill>
                  <a:srgbClr val="000000"/>
                </a:solidFill>
              </a:rPr>
              <a:t>I segnali</a:t>
            </a:r>
            <a:endParaRPr lang="it-IT" dirty="0">
              <a:solidFill>
                <a:srgbClr val="000000"/>
              </a:solidFill>
            </a:endParaRPr>
          </a:p>
        </p:txBody>
      </p:sp>
    </p:spTree>
    <p:extLst>
      <p:ext uri="{BB962C8B-B14F-4D97-AF65-F5344CB8AC3E}">
        <p14:creationId xmlns:p14="http://schemas.microsoft.com/office/powerpoint/2010/main" val="318152305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pPr marL="742950" indent="-742950">
              <a:buFont typeface="+mj-lt"/>
              <a:buAutoNum type="arabicPeriod"/>
            </a:pPr>
            <a:r>
              <a:rPr lang="it-IT" sz="4000" dirty="0"/>
              <a:t>L</a:t>
            </a:r>
            <a:r>
              <a:rPr lang="it-IT" sz="4000" dirty="0" smtClean="0"/>
              <a:t>a </a:t>
            </a:r>
            <a:r>
              <a:rPr lang="it-IT" sz="4000" dirty="0" smtClean="0"/>
              <a:t>mappa</a:t>
            </a:r>
          </a:p>
          <a:p>
            <a:pPr marL="742950" indent="-742950">
              <a:buFont typeface="+mj-lt"/>
              <a:buAutoNum type="arabicPeriod"/>
            </a:pPr>
            <a:r>
              <a:rPr lang="it-IT" sz="4000" dirty="0" smtClean="0">
                <a:solidFill>
                  <a:srgbClr val="008000"/>
                </a:solidFill>
              </a:rPr>
              <a:t>I sentieri</a:t>
            </a:r>
          </a:p>
          <a:p>
            <a:pPr marL="742950" indent="-742950">
              <a:buFont typeface="+mj-lt"/>
              <a:buAutoNum type="arabicPeriod"/>
            </a:pPr>
            <a:r>
              <a:rPr lang="it-IT" sz="4000" dirty="0" smtClean="0">
                <a:solidFill>
                  <a:srgbClr val="FF6600"/>
                </a:solidFill>
              </a:rPr>
              <a:t>I segnali </a:t>
            </a:r>
            <a:endParaRPr lang="it-IT" sz="4000" dirty="0">
              <a:solidFill>
                <a:srgbClr val="FF6600"/>
              </a:solidFill>
            </a:endParaRPr>
          </a:p>
        </p:txBody>
      </p:sp>
      <p:sp>
        <p:nvSpPr>
          <p:cNvPr id="3" name="Titolo 2"/>
          <p:cNvSpPr>
            <a:spLocks noGrp="1"/>
          </p:cNvSpPr>
          <p:nvPr>
            <p:ph type="title"/>
          </p:nvPr>
        </p:nvSpPr>
        <p:spPr/>
        <p:txBody>
          <a:bodyPr/>
          <a:lstStyle/>
          <a:p>
            <a:r>
              <a:rPr lang="it-IT" dirty="0" smtClean="0">
                <a:solidFill>
                  <a:srgbClr val="000000"/>
                </a:solidFill>
              </a:rPr>
              <a:t>Tre passaggi</a:t>
            </a:r>
            <a:endParaRPr lang="it-IT" dirty="0">
              <a:solidFill>
                <a:srgbClr val="000000"/>
              </a:solidFill>
            </a:endParaRPr>
          </a:p>
        </p:txBody>
      </p:sp>
    </p:spTree>
    <p:extLst>
      <p:ext uri="{BB962C8B-B14F-4D97-AF65-F5344CB8AC3E}">
        <p14:creationId xmlns:p14="http://schemas.microsoft.com/office/powerpoint/2010/main" val="2292387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9-magg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8" y="220133"/>
            <a:ext cx="8661399" cy="5774266"/>
          </a:xfrm>
          <a:prstGeom prst="rect">
            <a:avLst/>
          </a:prstGeom>
        </p:spPr>
      </p:pic>
      <p:sp>
        <p:nvSpPr>
          <p:cNvPr id="5" name="CasellaDiTesto 4"/>
          <p:cNvSpPr txBox="1"/>
          <p:nvPr/>
        </p:nvSpPr>
        <p:spPr>
          <a:xfrm>
            <a:off x="253998" y="5994399"/>
            <a:ext cx="8661399" cy="984885"/>
          </a:xfrm>
          <a:prstGeom prst="rect">
            <a:avLst/>
          </a:prstGeom>
          <a:noFill/>
        </p:spPr>
        <p:txBody>
          <a:bodyPr wrap="square" rtlCol="0">
            <a:spAutoFit/>
          </a:bodyPr>
          <a:lstStyle/>
          <a:p>
            <a:pPr algn="ctr"/>
            <a:r>
              <a:rPr lang="it-IT" sz="2000" dirty="0" err="1"/>
              <a:t>Raffaellino</a:t>
            </a:r>
            <a:r>
              <a:rPr lang="it-IT" sz="2000" dirty="0"/>
              <a:t> del Garbo,  La condivisione dei pani e dei </a:t>
            </a:r>
            <a:r>
              <a:rPr lang="it-IT" sz="2000" dirty="0" smtClean="0"/>
              <a:t>pesci, 1503,</a:t>
            </a:r>
          </a:p>
          <a:p>
            <a:pPr algn="ctr"/>
            <a:r>
              <a:rPr lang="it-IT" sz="2000" dirty="0" smtClean="0"/>
              <a:t> </a:t>
            </a:r>
            <a:r>
              <a:rPr lang="it-IT" sz="2000" dirty="0"/>
              <a:t>Firenze, convento di S. Maria Maddalena de' </a:t>
            </a:r>
            <a:r>
              <a:rPr lang="it-IT" sz="2000" dirty="0" smtClean="0"/>
              <a:t>Pazzi</a:t>
            </a:r>
            <a:endParaRPr lang="it-IT" sz="2000" dirty="0"/>
          </a:p>
          <a:p>
            <a:endParaRPr lang="it-IT" dirty="0"/>
          </a:p>
        </p:txBody>
      </p:sp>
    </p:spTree>
    <p:extLst>
      <p:ext uri="{BB962C8B-B14F-4D97-AF65-F5344CB8AC3E}">
        <p14:creationId xmlns:p14="http://schemas.microsoft.com/office/powerpoint/2010/main" val="10221596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0" indent="0">
              <a:buNone/>
            </a:pPr>
            <a:r>
              <a:rPr lang="it-IT" sz="2800" dirty="0" smtClean="0"/>
              <a:t>«</a:t>
            </a:r>
            <a:r>
              <a:rPr lang="it-IT" sz="2800" dirty="0"/>
              <a:t>Il regno di Dio è come un uomo che getti il seme nel terreno, e dorma e si alzi, la notte e il giorno; il seme intanto germoglia e cresce senza che egli sappia come» (Mc 4, 26-27).</a:t>
            </a:r>
          </a:p>
          <a:p>
            <a:pPr marL="0" indent="0">
              <a:buNone/>
            </a:pPr>
            <a:endParaRPr lang="it-IT" dirty="0" smtClean="0"/>
          </a:p>
          <a:p>
            <a:pPr marL="0" indent="0">
              <a:buNone/>
            </a:pPr>
            <a:endParaRPr lang="it-IT" dirty="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112612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0" indent="0">
              <a:buNone/>
            </a:pPr>
            <a:r>
              <a:rPr lang="it-IT" sz="2800" dirty="0" smtClean="0"/>
              <a:t>Discernere è avere la certezza che:</a:t>
            </a:r>
          </a:p>
          <a:p>
            <a:pPr marL="0" indent="0">
              <a:buNone/>
            </a:pPr>
            <a:r>
              <a:rPr lang="it-IT" sz="2800" dirty="0" smtClean="0"/>
              <a:t>Dio continua «ad uscire </a:t>
            </a:r>
            <a:r>
              <a:rPr lang="it-IT" sz="2800" dirty="0"/>
              <a:t>e a gettare semi» della sua parola senza fare selezione preventiva di terreni: strada, terreno sassoso, rovi, terreno buono (cfr Mc 4,1-9).</a:t>
            </a:r>
          </a:p>
          <a:p>
            <a:pPr marL="0" indent="0">
              <a:buNone/>
            </a:pPr>
            <a:endParaRPr lang="it-IT" dirty="0" smtClean="0"/>
          </a:p>
          <a:p>
            <a:pPr marL="0" indent="0">
              <a:buNone/>
            </a:pPr>
            <a:r>
              <a:rPr lang="it-IT" dirty="0"/>
              <a:t>DISCERNERE LA POTENZA MISTERIOSA DI DIO </a:t>
            </a:r>
          </a:p>
          <a:p>
            <a:pPr marL="0" indent="0">
              <a:buNone/>
            </a:pPr>
            <a:endParaRPr lang="it-IT" dirty="0" smtClean="0"/>
          </a:p>
          <a:p>
            <a:pPr marL="0" indent="0">
              <a:buNone/>
            </a:pPr>
            <a:endParaRPr lang="it-IT" dirty="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193368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vincent-van-gogh_il-seminato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04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0" indent="0">
              <a:buNone/>
            </a:pPr>
            <a:r>
              <a:rPr lang="it-IT" sz="2800" dirty="0" smtClean="0"/>
              <a:t>DISCERNERE È</a:t>
            </a:r>
          </a:p>
          <a:p>
            <a:pPr marL="0" indent="0">
              <a:buNone/>
            </a:pPr>
            <a:endParaRPr lang="it-IT" sz="2800" dirty="0" smtClean="0"/>
          </a:p>
          <a:p>
            <a:pPr marL="0" indent="0">
              <a:buNone/>
            </a:pPr>
            <a:r>
              <a:rPr lang="it-IT" sz="2800" dirty="0" smtClean="0"/>
              <a:t>Non risvegliare </a:t>
            </a:r>
            <a:r>
              <a:rPr lang="it-IT" sz="2800" dirty="0"/>
              <a:t>la fede, ma </a:t>
            </a:r>
            <a:r>
              <a:rPr lang="it-IT" sz="2800" b="1" dirty="0" smtClean="0"/>
              <a:t>risvegliarsi </a:t>
            </a:r>
            <a:r>
              <a:rPr lang="it-IT" sz="2800" b="1" dirty="0"/>
              <a:t>alla fede </a:t>
            </a:r>
            <a:r>
              <a:rPr lang="it-IT" sz="2800" dirty="0"/>
              <a:t>che Dio misteriosamente continua a mettere nel cuore di ciascuno, precedendoci con la sua </a:t>
            </a:r>
            <a:r>
              <a:rPr lang="it-IT" sz="2800" dirty="0" smtClean="0"/>
              <a:t>azione</a:t>
            </a:r>
            <a:r>
              <a:rPr lang="it-IT" sz="2800" dirty="0"/>
              <a:t> </a:t>
            </a:r>
            <a:r>
              <a:rPr lang="it-IT" sz="2800" dirty="0" smtClean="0"/>
              <a:t>(cfr. IG, 10)</a:t>
            </a:r>
            <a:endParaRPr lang="it-IT" sz="2800" dirty="0"/>
          </a:p>
          <a:p>
            <a:pPr marL="0" indent="0">
              <a:buNone/>
            </a:pPr>
            <a:endParaRPr lang="it-IT" dirty="0" smtClean="0"/>
          </a:p>
          <a:p>
            <a:pPr marL="0" indent="0">
              <a:buNone/>
            </a:pPr>
            <a:endParaRPr lang="it-IT" dirty="0" smtClean="0"/>
          </a:p>
          <a:p>
            <a:pPr marL="0" indent="0">
              <a:buNone/>
            </a:pPr>
            <a:endParaRPr lang="it-IT" dirty="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183634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pPr marL="0" indent="0">
              <a:buNone/>
            </a:pPr>
            <a:r>
              <a:rPr lang="it-IT" sz="2800" b="1" dirty="0" smtClean="0"/>
              <a:t>La catechesi</a:t>
            </a:r>
          </a:p>
          <a:p>
            <a:pPr marL="0" indent="0">
              <a:buNone/>
            </a:pPr>
            <a:r>
              <a:rPr lang="it-IT" dirty="0" smtClean="0"/>
              <a:t>«Quali </a:t>
            </a:r>
            <a:r>
              <a:rPr lang="it-IT" dirty="0"/>
              <a:t>percorso prende Dio per </a:t>
            </a:r>
            <a:r>
              <a:rPr lang="it-IT" dirty="0" smtClean="0"/>
              <a:t>incontrare gli uomini e le donne di questo millennio e per farli nascere </a:t>
            </a:r>
            <a:r>
              <a:rPr lang="it-IT" dirty="0"/>
              <a:t>alla sua vita? E quindi cosa chiede alla chiesa di cambiare, </a:t>
            </a:r>
            <a:r>
              <a:rPr lang="it-IT" dirty="0" smtClean="0"/>
              <a:t>per </a:t>
            </a:r>
            <a:r>
              <a:rPr lang="it-IT" dirty="0"/>
              <a:t>assecondare quell’incontro</a:t>
            </a:r>
            <a:r>
              <a:rPr lang="it-IT" dirty="0" smtClean="0"/>
              <a:t>?».</a:t>
            </a:r>
            <a:endParaRPr lang="it-IT" dirty="0"/>
          </a:p>
          <a:p>
            <a:pPr marL="0" indent="0" algn="r">
              <a:buNone/>
            </a:pPr>
            <a:r>
              <a:rPr lang="it-IT" dirty="0"/>
              <a:t>H. </a:t>
            </a:r>
            <a:r>
              <a:rPr lang="it-IT" cap="small" dirty="0" smtClean="0"/>
              <a:t>Derroitte</a:t>
            </a:r>
            <a:endParaRPr lang="it-IT" dirty="0" smtClean="0"/>
          </a:p>
          <a:p>
            <a:pPr marL="0" indent="0">
              <a:buNone/>
            </a:pPr>
            <a:endParaRPr lang="it-IT" dirty="0"/>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4164429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rotWithShape="1">
          <a:blip r:embed="rId2"/>
          <a:srcRect t="10795" r="36" b="9624"/>
          <a:stretch/>
        </p:blipFill>
        <p:spPr>
          <a:xfrm>
            <a:off x="-112554" y="303383"/>
            <a:ext cx="9345972" cy="6216802"/>
          </a:xfrm>
          <a:prstGeom prst="rect">
            <a:avLst/>
          </a:prstGeom>
        </p:spPr>
      </p:pic>
    </p:spTree>
    <p:extLst>
      <p:ext uri="{BB962C8B-B14F-4D97-AF65-F5344CB8AC3E}">
        <p14:creationId xmlns:p14="http://schemas.microsoft.com/office/powerpoint/2010/main" val="16060287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pPr marL="0" indent="0">
              <a:buNone/>
            </a:pPr>
            <a:r>
              <a:rPr lang="it-IT" sz="2800" b="1" dirty="0" smtClean="0">
                <a:solidFill>
                  <a:srgbClr val="000000"/>
                </a:solidFill>
              </a:rPr>
              <a:t>La </a:t>
            </a:r>
            <a:r>
              <a:rPr lang="it-IT" sz="2800" b="1" dirty="0" smtClean="0">
                <a:solidFill>
                  <a:srgbClr val="000000"/>
                </a:solidFill>
              </a:rPr>
              <a:t>chiesa</a:t>
            </a:r>
            <a:r>
              <a:rPr lang="it-IT" sz="2800" b="1" dirty="0">
                <a:solidFill>
                  <a:srgbClr val="000000"/>
                </a:solidFill>
              </a:rPr>
              <a:t>:</a:t>
            </a:r>
            <a:r>
              <a:rPr lang="it-IT" sz="2800" b="1" dirty="0" smtClean="0">
                <a:solidFill>
                  <a:srgbClr val="000000"/>
                </a:solidFill>
              </a:rPr>
              <a:t> comunità dei credenti</a:t>
            </a:r>
            <a:endParaRPr lang="it-IT" sz="2800" b="1" dirty="0" smtClean="0">
              <a:solidFill>
                <a:srgbClr val="000000"/>
              </a:solidFill>
            </a:endParaRPr>
          </a:p>
          <a:p>
            <a:pPr marL="0" indent="0" algn="just">
              <a:buNone/>
            </a:pPr>
            <a:r>
              <a:rPr lang="it-IT" i="1" dirty="0" smtClean="0">
                <a:solidFill>
                  <a:srgbClr val="000000"/>
                </a:solidFill>
              </a:rPr>
              <a:t>“Se </a:t>
            </a:r>
            <a:r>
              <a:rPr lang="it-IT" i="1" dirty="0">
                <a:solidFill>
                  <a:srgbClr val="000000"/>
                </a:solidFill>
              </a:rPr>
              <a:t>realmente crediamo nella libera e generosa azione dello Spirito, quante cose possiamo imparare gli uni dagli altri! Non si tratta solamente di ricevere informazioni sugli altri per conoscerli meglio, ma di raccogliere quello che lo Spirito ha seminato in loro come un dono anche per noi” </a:t>
            </a:r>
            <a:r>
              <a:rPr lang="it-IT" dirty="0">
                <a:solidFill>
                  <a:srgbClr val="000000"/>
                </a:solidFill>
              </a:rPr>
              <a:t>(EG, 246). </a:t>
            </a:r>
          </a:p>
          <a:p>
            <a:pPr marL="0" indent="0">
              <a:buNone/>
            </a:pPr>
            <a:endParaRPr lang="it-IT" sz="2800" b="1" dirty="0" smtClean="0">
              <a:solidFill>
                <a:srgbClr val="000000"/>
              </a:solidFill>
            </a:endParaRPr>
          </a:p>
        </p:txBody>
      </p:sp>
      <p:sp>
        <p:nvSpPr>
          <p:cNvPr id="3" name="Titolo 2"/>
          <p:cNvSpPr>
            <a:spLocks noGrp="1"/>
          </p:cNvSpPr>
          <p:nvPr>
            <p:ph type="title"/>
          </p:nvPr>
        </p:nvSpPr>
        <p:spPr/>
        <p:txBody>
          <a:bodyPr/>
          <a:lstStyle/>
          <a:p>
            <a:r>
              <a:rPr lang="it-IT" dirty="0" smtClean="0">
                <a:solidFill>
                  <a:srgbClr val="000000"/>
                </a:solidFill>
              </a:rPr>
              <a:t>1. La mappa</a:t>
            </a:r>
            <a:endParaRPr lang="it-IT" dirty="0">
              <a:solidFill>
                <a:srgbClr val="000000"/>
              </a:solidFill>
            </a:endParaRPr>
          </a:p>
        </p:txBody>
      </p:sp>
    </p:spTree>
    <p:extLst>
      <p:ext uri="{BB962C8B-B14F-4D97-AF65-F5344CB8AC3E}">
        <p14:creationId xmlns:p14="http://schemas.microsoft.com/office/powerpoint/2010/main" val="21742487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onda">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2_Forma d'onda">
  <a:themeElements>
    <a:clrScheme name="Ispirazione">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Forma d'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Forma d'onda">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Forma d'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Forma d'onda.thmx</Template>
  <TotalTime>81</TotalTime>
  <Words>801</Words>
  <Application>Microsoft Macintosh PowerPoint</Application>
  <PresentationFormat>Presentazione su schermo (4:3)</PresentationFormat>
  <Paragraphs>79</Paragraphs>
  <Slides>20</Slides>
  <Notes>2</Notes>
  <HiddenSlides>0</HiddenSlides>
  <MMClips>0</MMClips>
  <ScaleCrop>false</ScaleCrop>
  <HeadingPairs>
    <vt:vector size="4" baseType="variant">
      <vt:variant>
        <vt:lpstr>Tema</vt:lpstr>
      </vt:variant>
      <vt:variant>
        <vt:i4>3</vt:i4>
      </vt:variant>
      <vt:variant>
        <vt:lpstr>Titoli diapositive</vt:lpstr>
      </vt:variant>
      <vt:variant>
        <vt:i4>20</vt:i4>
      </vt:variant>
    </vt:vector>
  </HeadingPairs>
  <TitlesOfParts>
    <vt:vector size="23" baseType="lpstr">
      <vt:lpstr>Forma d'onda</vt:lpstr>
      <vt:lpstr>2_Forma d'onda</vt:lpstr>
      <vt:lpstr>1_Forma d'onda</vt:lpstr>
      <vt:lpstr>Essere o non essere?</vt:lpstr>
      <vt:lpstr>Tre passaggi</vt:lpstr>
      <vt:lpstr>1. La mappa</vt:lpstr>
      <vt:lpstr>1. La mappa</vt:lpstr>
      <vt:lpstr>Presentazione di PowerPoint</vt:lpstr>
      <vt:lpstr>1. La mappa</vt:lpstr>
      <vt:lpstr>1. La mappa</vt:lpstr>
      <vt:lpstr>Presentazione di PowerPoint</vt:lpstr>
      <vt:lpstr>1. La mappa</vt:lpstr>
      <vt:lpstr>1. La mappa</vt:lpstr>
      <vt:lpstr>Presentazione di PowerPoint</vt:lpstr>
      <vt:lpstr>1. La mappa</vt:lpstr>
      <vt:lpstr>Presentazione di PowerPoint</vt:lpstr>
      <vt:lpstr>2. I sentieri</vt:lpstr>
      <vt:lpstr>2. I sentieri, luoghi del discernmento</vt:lpstr>
      <vt:lpstr>3. I segnali</vt:lpstr>
      <vt:lpstr>3. I segnali</vt:lpstr>
      <vt:lpstr>3. I segnali</vt:lpstr>
      <vt:lpstr>3. I segnali</vt:lpstr>
      <vt:lpstr>Presentazione di PowerPoint</vt:lpstr>
    </vt:vector>
  </TitlesOfParts>
  <Company>*** ********** * ********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Essere o non essere?</dc:title>
  <dc:creator>******* ********* **************</dc:creator>
  <cp:lastModifiedBy>******* ********* **************</cp:lastModifiedBy>
  <cp:revision>10</cp:revision>
  <dcterms:created xsi:type="dcterms:W3CDTF">2017-09-23T06:39:17Z</dcterms:created>
  <dcterms:modified xsi:type="dcterms:W3CDTF">2017-09-23T20:32:36Z</dcterms:modified>
</cp:coreProperties>
</file>